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8378-BF43-474D-9D1D-450B43AED94F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7FDBC-18F5-A74F-96F0-BB1FA3AC4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://www.stopbullying.gov/cyberbullying/index.html" TargetMode="External"/><Relationship Id="rId5" Type="http://schemas.openxmlformats.org/officeDocument/2006/relationships/hyperlink" Target="http://www.stopcyberbullying.org/index2.html" TargetMode="External"/><Relationship Id="rId6" Type="http://schemas.openxmlformats.org/officeDocument/2006/relationships/hyperlink" Target="http://www.ncpc.org/topics/cyberbullying" TargetMode="External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6324600"/>
            <a:ext cx="2209800" cy="419098"/>
          </a:xfrm>
        </p:spPr>
        <p:txBody>
          <a:bodyPr>
            <a:no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Lucida Calligraphy"/>
                <a:cs typeface="Lucida Calligraphy"/>
              </a:rPr>
              <a:t>Ally </a:t>
            </a:r>
            <a:r>
              <a:rPr lang="en-US" sz="1100" dirty="0" err="1" smtClean="0">
                <a:solidFill>
                  <a:schemeClr val="tx1"/>
                </a:solidFill>
                <a:latin typeface="Lucida Calligraphy"/>
                <a:cs typeface="Lucida Calligraphy"/>
              </a:rPr>
              <a:t>Hippler</a:t>
            </a:r>
            <a:r>
              <a:rPr lang="en-US" sz="1100" dirty="0" smtClean="0">
                <a:solidFill>
                  <a:schemeClr val="tx1"/>
                </a:solidFill>
                <a:latin typeface="Lucida Calligraphy"/>
                <a:cs typeface="Lucida Calligraphy"/>
              </a:rPr>
              <a:t> 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Lucida Calligraphy"/>
                <a:cs typeface="Lucida Calligraphy"/>
              </a:rPr>
              <a:t>P.3</a:t>
            </a:r>
            <a:endParaRPr lang="en-US" sz="1100" dirty="0">
              <a:solidFill>
                <a:schemeClr val="tx1"/>
              </a:solidFill>
              <a:latin typeface="Lucida Calligraphy"/>
              <a:cs typeface="Lucida Calligraphy"/>
            </a:endParaRPr>
          </a:p>
        </p:txBody>
      </p:sp>
      <p:pic>
        <p:nvPicPr>
          <p:cNvPr id="4" name="Picture 3" descr="Cyber-bullying-anti-bullying-27113224-2433-24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ck-ma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9160932" cy="6870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Chalkduster"/>
                <a:cs typeface="Chalkduster"/>
              </a:rPr>
              <a:t>B</a:t>
            </a:r>
            <a:r>
              <a:rPr lang="en-US" sz="2500" dirty="0" smtClean="0">
                <a:solidFill>
                  <a:srgbClr val="FF0000"/>
                </a:solidFill>
                <a:latin typeface="Chalkduster"/>
                <a:cs typeface="Chalkduster"/>
              </a:rPr>
              <a:t>ad behavior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FFFF"/>
                </a:solidFill>
                <a:latin typeface="Lucida Calligraphy"/>
                <a:cs typeface="Lucida Calligraphy"/>
              </a:rPr>
              <a:t>U</a:t>
            </a:r>
            <a:r>
              <a:rPr lang="en-US" sz="2900" dirty="0" smtClean="0">
                <a:solidFill>
                  <a:srgbClr val="FFFFFF"/>
                </a:solidFill>
                <a:latin typeface="Lucida Calligraphy"/>
                <a:cs typeface="Lucida Calligraphy"/>
              </a:rPr>
              <a:t>nhappy</a:t>
            </a:r>
          </a:p>
          <a:p>
            <a:pPr algn="ctr">
              <a:buNone/>
            </a:pPr>
            <a:r>
              <a:rPr lang="en-US" sz="4500" dirty="0" smtClean="0">
                <a:solidFill>
                  <a:srgbClr val="FF0000"/>
                </a:solidFill>
                <a:latin typeface="Marker Felt"/>
                <a:cs typeface="Marker Felt"/>
              </a:rPr>
              <a:t>L</a:t>
            </a:r>
            <a:r>
              <a:rPr lang="en-US" sz="2900" dirty="0" smtClean="0">
                <a:solidFill>
                  <a:srgbClr val="FF0000"/>
                </a:solidFill>
                <a:latin typeface="Marker Felt"/>
                <a:cs typeface="Marker Felt"/>
              </a:rPr>
              <a:t>aughing</a:t>
            </a:r>
          </a:p>
          <a:p>
            <a:pPr algn="ctr">
              <a:buNone/>
            </a:pPr>
            <a:r>
              <a:rPr lang="en-US" sz="4500" dirty="0" smtClean="0">
                <a:solidFill>
                  <a:srgbClr val="FFFFFF"/>
                </a:solidFill>
                <a:latin typeface="Capitals"/>
                <a:cs typeface="Capitals"/>
              </a:rPr>
              <a:t>L</a:t>
            </a:r>
            <a:r>
              <a:rPr lang="en-US" sz="2900" dirty="0" smtClean="0">
                <a:solidFill>
                  <a:srgbClr val="FFFFFF"/>
                </a:solidFill>
                <a:latin typeface="Capitals"/>
                <a:cs typeface="Capitals"/>
              </a:rPr>
              <a:t>ying</a:t>
            </a:r>
            <a:r>
              <a:rPr lang="en-US" sz="4500" dirty="0" smtClean="0">
                <a:latin typeface="Capitals"/>
                <a:cs typeface="Capitals"/>
              </a:rPr>
              <a:t> </a:t>
            </a:r>
          </a:p>
          <a:p>
            <a:pPr algn="ctr">
              <a:buNone/>
            </a:pPr>
            <a:r>
              <a:rPr lang="en-US" sz="43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Y</a:t>
            </a:r>
            <a:r>
              <a:rPr lang="en-US" sz="29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elling</a:t>
            </a:r>
          </a:p>
          <a:p>
            <a:pPr algn="ctr">
              <a:buNone/>
            </a:pPr>
            <a:r>
              <a:rPr lang="en-US" sz="5600" dirty="0" smtClean="0">
                <a:solidFill>
                  <a:srgbClr val="FFFFFF"/>
                </a:solidFill>
                <a:latin typeface="Jazz LET"/>
                <a:cs typeface="Jazz LET"/>
              </a:rPr>
              <a:t>I</a:t>
            </a:r>
            <a:r>
              <a:rPr lang="en-US" sz="2900" dirty="0" smtClean="0">
                <a:solidFill>
                  <a:srgbClr val="FFFFFF"/>
                </a:solidFill>
                <a:latin typeface="Jazz LET"/>
                <a:cs typeface="Jazz LET"/>
              </a:rPr>
              <a:t>ndividual</a:t>
            </a:r>
            <a:r>
              <a:rPr lang="en-US" sz="4500" dirty="0" smtClean="0">
                <a:solidFill>
                  <a:srgbClr val="FFFFFF"/>
                </a:solidFill>
                <a:latin typeface="Jazz LET"/>
                <a:cs typeface="Jazz LET"/>
              </a:rPr>
              <a:t> </a:t>
            </a:r>
          </a:p>
          <a:p>
            <a:pPr algn="ctr">
              <a:buNone/>
            </a:pPr>
            <a:r>
              <a:rPr lang="en-US" sz="5200" dirty="0" smtClean="0">
                <a:solidFill>
                  <a:srgbClr val="FF0000"/>
                </a:solidFill>
                <a:latin typeface="Snell Roundhand"/>
                <a:cs typeface="Snell Roundhand"/>
              </a:rPr>
              <a:t>N</a:t>
            </a:r>
            <a:r>
              <a:rPr lang="en-US" sz="2900" dirty="0" smtClean="0">
                <a:solidFill>
                  <a:srgbClr val="FF0000"/>
                </a:solidFill>
                <a:latin typeface="Snell Roundhand"/>
                <a:cs typeface="Snell Roundhand"/>
              </a:rPr>
              <a:t>ame – calling</a:t>
            </a:r>
          </a:p>
          <a:p>
            <a:pPr algn="ctr">
              <a:buNone/>
            </a:pPr>
            <a:r>
              <a:rPr lang="en-US" sz="4500" dirty="0" smtClean="0">
                <a:solidFill>
                  <a:schemeClr val="bg1"/>
                </a:solidFill>
                <a:latin typeface="Braggadocio"/>
                <a:cs typeface="Braggadocio"/>
              </a:rPr>
              <a:t>G</a:t>
            </a:r>
            <a:r>
              <a:rPr lang="en-US" sz="2900" dirty="0" smtClean="0">
                <a:solidFill>
                  <a:schemeClr val="bg1"/>
                </a:solidFill>
                <a:latin typeface="Braggadocio"/>
                <a:cs typeface="Braggadocio"/>
              </a:rPr>
              <a:t>ossiping</a:t>
            </a:r>
            <a:r>
              <a:rPr lang="en-US" sz="4500" dirty="0" smtClean="0">
                <a:latin typeface="Braggadocio"/>
                <a:cs typeface="Braggadocio"/>
              </a:rPr>
              <a:t> </a:t>
            </a:r>
          </a:p>
          <a:p>
            <a:pPr>
              <a:buNone/>
            </a:pPr>
            <a:r>
              <a:rPr lang="en-US" sz="4500" dirty="0" smtClean="0">
                <a:latin typeface="Chalkduster"/>
                <a:cs typeface="Chalkduster"/>
              </a:rPr>
              <a:t>										</a:t>
            </a:r>
            <a:endParaRPr lang="en-US" sz="1400" dirty="0">
              <a:latin typeface="Chalkduster"/>
              <a:cs typeface="Chalkduster"/>
            </a:endParaRPr>
          </a:p>
        </p:txBody>
      </p:sp>
      <p:pic>
        <p:nvPicPr>
          <p:cNvPr id="4" name="Picture 3" descr="bully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7200"/>
            <a:ext cx="3200400" cy="2590800"/>
          </a:xfrm>
          <a:prstGeom prst="rect">
            <a:avLst/>
          </a:prstGeom>
        </p:spPr>
      </p:pic>
      <p:pic>
        <p:nvPicPr>
          <p:cNvPr id="5" name="Picture 4" descr="1019_wvbehavior-600x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6400"/>
            <a:ext cx="3200400" cy="2590800"/>
          </a:xfrm>
          <a:prstGeom prst="rect">
            <a:avLst/>
          </a:prstGeom>
        </p:spPr>
      </p:pic>
      <p:pic>
        <p:nvPicPr>
          <p:cNvPr id="7" name="Picture 6" descr="bullying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00400" cy="1689100"/>
          </a:xfrm>
          <a:prstGeom prst="rect">
            <a:avLst/>
          </a:prstGeom>
        </p:spPr>
      </p:pic>
      <p:pic>
        <p:nvPicPr>
          <p:cNvPr id="9" name="Picture 8" descr="bullying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338" y="2667000"/>
            <a:ext cx="3268662" cy="4178301"/>
          </a:xfrm>
          <a:prstGeom prst="rect">
            <a:avLst/>
          </a:prstGeom>
        </p:spPr>
      </p:pic>
      <p:pic>
        <p:nvPicPr>
          <p:cNvPr id="10" name="Picture 9" descr="4874.9823.17403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338" y="0"/>
            <a:ext cx="3285594" cy="265906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s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7223"/>
            <a:ext cx="9144002" cy="1515023"/>
          </a:xfrm>
          <a:prstGeom prst="rect">
            <a:avLst/>
          </a:prstGeom>
        </p:spPr>
      </p:pic>
      <p:pic>
        <p:nvPicPr>
          <p:cNvPr id="16" name="Picture 15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45068" y="-2502069"/>
            <a:ext cx="1853864" cy="9144002"/>
          </a:xfrm>
          <a:prstGeom prst="rect">
            <a:avLst/>
          </a:prstGeom>
        </p:spPr>
      </p:pic>
      <p:pic>
        <p:nvPicPr>
          <p:cNvPr id="15" name="Picture 14" descr="images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6863"/>
            <a:ext cx="9144000" cy="1727538"/>
          </a:xfrm>
          <a:prstGeom prst="rect">
            <a:avLst/>
          </a:prstGeom>
        </p:spPr>
      </p:pic>
      <p:pic>
        <p:nvPicPr>
          <p:cNvPr id="14" name="Picture 13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BlairMdITC TT-Medium"/>
                <a:cs typeface="BlairMdITC TT-Medium"/>
              </a:rPr>
              <a:t>Who’s</a:t>
            </a:r>
            <a:r>
              <a:rPr lang="en-US" dirty="0" smtClean="0">
                <a:solidFill>
                  <a:schemeClr val="bg2"/>
                </a:solidFill>
              </a:rPr>
              <a:t> </a:t>
            </a:r>
            <a:r>
              <a:rPr lang="en-US" dirty="0" smtClean="0">
                <a:solidFill>
                  <a:schemeClr val="bg2"/>
                </a:solidFill>
                <a:latin typeface="Chalkduster"/>
                <a:cs typeface="Chalkduster"/>
              </a:rPr>
              <a:t>Targeted?</a:t>
            </a:r>
            <a:endParaRPr lang="en-US" dirty="0">
              <a:solidFill>
                <a:schemeClr val="bg2"/>
              </a:solidFill>
              <a:latin typeface="Chalkduster"/>
              <a:cs typeface="Chalkdus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25413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Handwriting"/>
                <a:cs typeface="Lucida Handwriting"/>
              </a:rPr>
              <a:t>Older teens are more likely to be targets of bullying online. </a:t>
            </a:r>
            <a:endParaRPr lang="en-US" sz="2000" dirty="0">
              <a:latin typeface="Lucida Handwriting"/>
              <a:cs typeface="Lucida Handwriting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08737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Handwriting"/>
                <a:cs typeface="Lucida Handwriting"/>
              </a:rPr>
              <a:t>31% (people) reported being targeted by rude or mean comments.</a:t>
            </a:r>
            <a:endParaRPr lang="en-US" sz="2000" dirty="0">
              <a:latin typeface="Lucida Handwriting"/>
              <a:cs typeface="Lucida Handwriting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67902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Handwriting"/>
                <a:cs typeface="Lucida Handwriting"/>
              </a:rPr>
              <a:t>13% (people) reported that they have had rumors spread about them. </a:t>
            </a:r>
            <a:endParaRPr lang="en-US" sz="2000" dirty="0">
              <a:latin typeface="Lucida Handwriting"/>
              <a:cs typeface="Lucida Handwriting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8023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Handwriting"/>
                <a:cs typeface="Lucida Handwriting"/>
              </a:rPr>
              <a:t>14% (people) reported being targeted by threatening or mean comments. </a:t>
            </a:r>
            <a:endParaRPr lang="en-US" sz="2000" dirty="0">
              <a:latin typeface="Lucida Handwriting"/>
              <a:cs typeface="Lucida Handwriting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708737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Handwriting"/>
                <a:cs typeface="Lucida Handwriting"/>
              </a:rPr>
              <a:t>9% (people) reported that they have felt threatened by someone online.</a:t>
            </a:r>
            <a:endParaRPr lang="en-US" sz="2000" dirty="0">
              <a:latin typeface="Lucida Handwriting"/>
              <a:cs typeface="Lucida Handwriting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972458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Handwriting"/>
                <a:cs typeface="Lucida Handwriting"/>
              </a:rPr>
              <a:t>4% (people) reported that someone has used the internet to threaten or embarrass them.</a:t>
            </a:r>
            <a:endParaRPr lang="en-US" sz="2000" dirty="0"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-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What</a:t>
            </a:r>
            <a:r>
              <a:rPr lang="en-US" dirty="0" smtClean="0"/>
              <a:t> </a:t>
            </a:r>
            <a:r>
              <a:rPr lang="en-US" dirty="0" smtClean="0">
                <a:latin typeface="Bauhaus 93"/>
                <a:cs typeface="Bauhaus 93"/>
              </a:rPr>
              <a:t>to</a:t>
            </a:r>
            <a:r>
              <a:rPr lang="en-US" dirty="0" smtClean="0"/>
              <a:t> </a:t>
            </a:r>
            <a:r>
              <a:rPr lang="en-US" dirty="0" smtClean="0">
                <a:latin typeface="Chalkduster"/>
                <a:cs typeface="Chalkduster"/>
              </a:rPr>
              <a:t>do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sz="2000" dirty="0" smtClean="0">
                <a:latin typeface="Lucida Handwriting"/>
                <a:cs typeface="Lucida Handwriting"/>
              </a:rPr>
              <a:t>Don’t be shy, tell an adult.</a:t>
            </a:r>
          </a:p>
          <a:p>
            <a:endParaRPr lang="en-US" sz="2000" dirty="0" smtClean="0">
              <a:latin typeface="Lucida Handwriting"/>
              <a:cs typeface="Lucida Handwriting"/>
            </a:endParaRPr>
          </a:p>
          <a:p>
            <a:r>
              <a:rPr lang="en-US" sz="2000" dirty="0" smtClean="0">
                <a:latin typeface="Lucida Handwriting"/>
                <a:cs typeface="Lucida Handwriting"/>
              </a:rPr>
              <a:t>Don’t just watch or be a bystander, tell a teacher.</a:t>
            </a:r>
          </a:p>
          <a:p>
            <a:endParaRPr lang="en-US" dirty="0"/>
          </a:p>
        </p:txBody>
      </p:sp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17638"/>
            <a:ext cx="3797300" cy="2133600"/>
          </a:xfrm>
          <a:prstGeom prst="rect">
            <a:avLst/>
          </a:prstGeom>
        </p:spPr>
      </p:pic>
      <p:pic>
        <p:nvPicPr>
          <p:cNvPr id="9" name="Picture 8" descr="teen-girl-getting-bullied-at-sch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51238"/>
            <a:ext cx="3797300" cy="3155950"/>
          </a:xfrm>
          <a:prstGeom prst="rect">
            <a:avLst/>
          </a:prstGeom>
        </p:spPr>
      </p:pic>
      <p:pic>
        <p:nvPicPr>
          <p:cNvPr id="10" name="Picture 9" descr="Save-The-Sisterhood-Teens-Bully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3733801"/>
            <a:ext cx="3867150" cy="29733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puter Screen 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15449" cy="5105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What</a:t>
            </a:r>
            <a:r>
              <a:rPr lang="en-US" dirty="0" smtClean="0"/>
              <a:t> </a:t>
            </a:r>
            <a:r>
              <a:rPr lang="en-US" dirty="0" smtClean="0">
                <a:latin typeface="Capitals"/>
                <a:cs typeface="Capitals"/>
              </a:rPr>
              <a:t>is</a:t>
            </a:r>
            <a:r>
              <a:rPr lang="en-US" dirty="0" smtClean="0"/>
              <a:t> </a:t>
            </a:r>
            <a:r>
              <a:rPr lang="en-US" dirty="0" err="1" smtClean="0">
                <a:latin typeface="Chalkduster"/>
                <a:cs typeface="Chalkduster"/>
              </a:rPr>
              <a:t>Cyberbullying</a:t>
            </a:r>
            <a:r>
              <a:rPr lang="en-US" dirty="0" smtClean="0">
                <a:latin typeface="Chalkduster"/>
                <a:cs typeface="Chalkduster"/>
              </a:rPr>
              <a:t>? 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172200" cy="3048000"/>
          </a:xfrm>
        </p:spPr>
        <p:txBody>
          <a:bodyPr anchor="t">
            <a:normAutofit/>
          </a:bodyPr>
          <a:lstStyle/>
          <a:p>
            <a:pPr lvl="2">
              <a:buNone/>
            </a:pPr>
            <a:endParaRPr lang="en-US" sz="2600" dirty="0" smtClean="0">
              <a:solidFill>
                <a:srgbClr val="FFFFFF"/>
              </a:solidFill>
              <a:latin typeface="Apple Chancery"/>
              <a:cs typeface="Apple Chancery"/>
            </a:endParaRPr>
          </a:p>
          <a:p>
            <a:pPr algn="ctr">
              <a:buNone/>
            </a:pPr>
            <a:r>
              <a:rPr lang="en-US" dirty="0" smtClean="0">
                <a:latin typeface="Lucida Calligraphy"/>
                <a:cs typeface="Lucida Calligraphy"/>
              </a:rPr>
              <a:t>		</a:t>
            </a:r>
            <a:endParaRPr lang="en-US" sz="1800" dirty="0" smtClean="0">
              <a:latin typeface="Lucida Calligraphy"/>
              <a:cs typeface="Lucida Calligraphy"/>
            </a:endParaRPr>
          </a:p>
          <a:p>
            <a:pPr algn="ctr">
              <a:buNone/>
            </a:pPr>
            <a:r>
              <a:rPr lang="en-US" sz="1800" dirty="0" smtClean="0">
                <a:latin typeface="Lucida Calligraphy"/>
                <a:cs typeface="Lucida Calligraphy"/>
              </a:rPr>
              <a:t>					</a:t>
            </a:r>
            <a:endParaRPr lang="en-US" sz="2100" dirty="0" smtClean="0">
              <a:latin typeface="Lucida Calligraphy"/>
              <a:cs typeface="Lucida Calligraphy"/>
            </a:endParaRPr>
          </a:p>
          <a:p>
            <a:pPr>
              <a:buNone/>
            </a:pPr>
            <a:endParaRPr lang="en-US" dirty="0">
              <a:latin typeface="Lucida Calligraphy"/>
              <a:cs typeface="Lucida Calligraphy"/>
            </a:endParaRPr>
          </a:p>
        </p:txBody>
      </p:sp>
      <p:pic>
        <p:nvPicPr>
          <p:cNvPr id="5" name="Picture 4" descr="anti-bullying_b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67200"/>
            <a:ext cx="2819400" cy="2590799"/>
          </a:xfrm>
          <a:prstGeom prst="rect">
            <a:avLst/>
          </a:prstGeom>
        </p:spPr>
      </p:pic>
      <p:pic>
        <p:nvPicPr>
          <p:cNvPr id="6" name="Picture 5" descr="cyber_bul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267200"/>
            <a:ext cx="31242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1430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None/>
            </a:pPr>
            <a:r>
              <a:rPr lang="en-US" sz="2600" dirty="0" smtClean="0">
                <a:solidFill>
                  <a:srgbClr val="FFFFFF"/>
                </a:solidFill>
                <a:latin typeface="Apple Chancery"/>
                <a:cs typeface="Apple Chancery"/>
              </a:rPr>
              <a:t>Defined as: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1512332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FFFF"/>
                </a:solidFill>
                <a:latin typeface="Lucida Calligraphy"/>
                <a:cs typeface="Lucida Calligraphy"/>
              </a:rPr>
              <a:t>- threat or offensive online behavior.</a:t>
            </a: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11430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Lucida Calligraphy"/>
                <a:cs typeface="Lucida Calligraphy"/>
              </a:rPr>
              <a:t>- threatening to hurt you or beat you up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2931348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- A rumor posted on your profile page or spread.</a:t>
            </a:r>
            <a:endParaRPr lang="en-US" sz="2000" dirty="0">
              <a:solidFill>
                <a:srgbClr val="FFFFFF"/>
              </a:solidFill>
              <a:latin typeface="Lucida Handwriting"/>
              <a:cs typeface="Lucida Handwriting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2192685"/>
            <a:ext cx="548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- a hurtful message on email, IM or social networking site.</a:t>
            </a:r>
            <a:endParaRPr lang="en-US" sz="2100" dirty="0">
              <a:solidFill>
                <a:srgbClr val="FFFFFF"/>
              </a:solidFill>
              <a:latin typeface="Lucida Handwriting"/>
              <a:cs typeface="Lucida Handwriting"/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267200"/>
            <a:ext cx="3200400" cy="25908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9707">
            <a:off x="1380307" y="97656"/>
            <a:ext cx="808037" cy="808037"/>
          </a:xfrm>
          <a:prstGeom prst="rect">
            <a:avLst/>
          </a:prstGeom>
        </p:spPr>
      </p:pic>
      <p:pic>
        <p:nvPicPr>
          <p:cNvPr id="25" name="Picture 24" descr="hero_safa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1960">
            <a:off x="1205412" y="806451"/>
            <a:ext cx="1282700" cy="1130300"/>
          </a:xfrm>
          <a:prstGeom prst="rect">
            <a:avLst/>
          </a:prstGeom>
        </p:spPr>
      </p:pic>
      <p:pic>
        <p:nvPicPr>
          <p:cNvPr id="11" name="Picture 10" descr="hero_safa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1960">
            <a:off x="6902449" y="806450"/>
            <a:ext cx="1282700" cy="1130300"/>
          </a:xfrm>
          <a:prstGeom prst="rect">
            <a:avLst/>
          </a:prstGeom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9707">
            <a:off x="7013769" y="84906"/>
            <a:ext cx="808037" cy="808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22860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Chalkduster"/>
                <a:cs typeface="Chalkduster"/>
              </a:rPr>
              <a:t>Resources</a:t>
            </a:r>
            <a:endParaRPr lang="en-US" u="sng" dirty="0">
              <a:latin typeface="Chalkduster"/>
              <a:cs typeface="Chalkduster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855788"/>
          <a:ext cx="9144000" cy="40386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0400"/>
                <a:gridCol w="2971800"/>
                <a:gridCol w="2971800"/>
              </a:tblGrid>
              <a:tr h="20193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Lucida Handwriting"/>
                          <a:cs typeface="Lucida Handwriting"/>
                          <a:hlinkClick r:id="rId4"/>
                        </a:rPr>
                        <a:t>http://www.stopbullying.gov/cyberbullying/index.html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Lucida Handwriting"/>
                        <a:cs typeface="Lucida Handwriting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Lucida Handwriting"/>
                          <a:cs typeface="Lucida Handwriting"/>
                          <a:hlinkClick r:id="rId5"/>
                        </a:rPr>
                        <a:t>http://www.stopcyberbullying.org/index2.html</a:t>
                      </a:r>
                      <a:endParaRPr lang="en-US" sz="1300" dirty="0" smtClean="0">
                        <a:solidFill>
                          <a:srgbClr val="000000"/>
                        </a:solidFill>
                        <a:latin typeface="Lucida Handwriting"/>
                        <a:cs typeface="Lucida Handwriting"/>
                      </a:endParaRPr>
                    </a:p>
                    <a:p>
                      <a:pPr algn="l"/>
                      <a:endParaRPr lang="en-US" sz="1300" dirty="0">
                        <a:solidFill>
                          <a:srgbClr val="000000"/>
                        </a:solidFill>
                        <a:latin typeface="Lucida Handwriting"/>
                        <a:cs typeface="Lucida Handwriting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Lucida Handwriting"/>
                          <a:cs typeface="Lucida Handwriting"/>
                          <a:hlinkClick r:id="rId6"/>
                        </a:rPr>
                        <a:t>http://www.ncpc.org/topics/cyberbullying</a:t>
                      </a:r>
                      <a:endParaRPr lang="en-US" sz="1700" dirty="0" smtClean="0">
                        <a:latin typeface="Lucida Handwriting"/>
                        <a:cs typeface="Lucida Handwriting"/>
                      </a:endParaRPr>
                    </a:p>
                    <a:p>
                      <a:endParaRPr lang="en-US" sz="1700" dirty="0">
                        <a:solidFill>
                          <a:schemeClr val="tx1"/>
                        </a:solidFill>
                        <a:latin typeface="Lucida Handwriting"/>
                        <a:cs typeface="Lucida Handwriting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2019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Lucida Handwriting"/>
                          <a:cs typeface="Lucida Handwriting"/>
                        </a:rPr>
                        <a:t>This</a:t>
                      </a:r>
                      <a:r>
                        <a:rPr lang="en-US" sz="2000" baseline="0" dirty="0" smtClean="0">
                          <a:latin typeface="Lucida Handwriting"/>
                          <a:cs typeface="Lucida Handwriting"/>
                        </a:rPr>
                        <a:t> website includes the definition of cyber bullying, how to stop it, who to ask or talk to and how to respond to it.</a:t>
                      </a:r>
                      <a:endParaRPr lang="en-US" sz="2000" dirty="0">
                        <a:latin typeface="Lucida Handwriting"/>
                        <a:cs typeface="Lucida Handwriting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Lucida Handwriting"/>
                          <a:cs typeface="Lucida Handwriting"/>
                        </a:rPr>
                        <a:t>This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Lucida Handwriting"/>
                          <a:cs typeface="Lucida Handwriting"/>
                        </a:rPr>
                        <a:t> website includes the definition, telling you to take action, and how to stop it.</a:t>
                      </a:r>
                      <a:endParaRPr lang="en-US" sz="2000" dirty="0">
                        <a:solidFill>
                          <a:schemeClr val="bg1"/>
                        </a:solidFill>
                        <a:latin typeface="Lucida Handwriting"/>
                        <a:cs typeface="Lucida Handwriting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Lucida Handwriting"/>
                          <a:cs typeface="Lucida Handwriting"/>
                        </a:rPr>
                        <a:t>This website includes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Lucida Handwriting"/>
                          <a:cs typeface="Lucida Handwriting"/>
                        </a:rPr>
                        <a:t> the definition, what you can do, tips, and how parents can help. </a:t>
                      </a:r>
                      <a:endParaRPr lang="en-US" sz="2000" dirty="0">
                        <a:solidFill>
                          <a:schemeClr val="tx1"/>
                        </a:solidFill>
                        <a:latin typeface="Lucida Handwriting"/>
                        <a:cs typeface="Lucida Handwriting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firefox-for-twitt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pic>
        <p:nvPicPr>
          <p:cNvPr id="13" name="Picture 12" descr="Facebook_ico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800" y="5894388"/>
            <a:ext cx="965200" cy="963612"/>
          </a:xfrm>
          <a:prstGeom prst="rect">
            <a:avLst/>
          </a:prstGeom>
        </p:spPr>
      </p:pic>
      <p:pic>
        <p:nvPicPr>
          <p:cNvPr id="14" name="Picture 13" descr="TwitterIc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800" y="5894389"/>
            <a:ext cx="964406" cy="963612"/>
          </a:xfrm>
          <a:prstGeom prst="rect">
            <a:avLst/>
          </a:prstGeom>
        </p:spPr>
      </p:pic>
      <p:pic>
        <p:nvPicPr>
          <p:cNvPr id="15" name="Picture 14" descr="Instagram_Icon_Lar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5894387"/>
            <a:ext cx="963613" cy="963613"/>
          </a:xfrm>
          <a:prstGeom prst="rect">
            <a:avLst/>
          </a:prstGeom>
        </p:spPr>
      </p:pic>
      <p:pic>
        <p:nvPicPr>
          <p:cNvPr id="16" name="Picture 15" descr="tumblr_icon_v2_by_x_1337_x-d5ikwo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5683" y="5894387"/>
            <a:ext cx="916517" cy="963613"/>
          </a:xfrm>
          <a:prstGeom prst="rect">
            <a:avLst/>
          </a:prstGeom>
        </p:spPr>
      </p:pic>
      <p:pic>
        <p:nvPicPr>
          <p:cNvPr id="17" name="Picture 16" descr="Facebook_ico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5894389"/>
            <a:ext cx="912282" cy="963612"/>
          </a:xfrm>
          <a:prstGeom prst="rect">
            <a:avLst/>
          </a:prstGeom>
        </p:spPr>
      </p:pic>
      <p:pic>
        <p:nvPicPr>
          <p:cNvPr id="18" name="Picture 17" descr="TwitterIc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5894387"/>
            <a:ext cx="964406" cy="963612"/>
          </a:xfrm>
          <a:prstGeom prst="rect">
            <a:avLst/>
          </a:prstGeom>
        </p:spPr>
      </p:pic>
      <p:pic>
        <p:nvPicPr>
          <p:cNvPr id="19" name="Picture 18" descr="Instagram_Icon_Lar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9187" y="5894386"/>
            <a:ext cx="963613" cy="963613"/>
          </a:xfrm>
          <a:prstGeom prst="rect">
            <a:avLst/>
          </a:prstGeom>
        </p:spPr>
      </p:pic>
      <p:pic>
        <p:nvPicPr>
          <p:cNvPr id="20" name="Picture 19" descr="tumblr_icon_v2_by_x_1337_x-d5ikwo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670" y="5894386"/>
            <a:ext cx="916517" cy="963613"/>
          </a:xfrm>
          <a:prstGeom prst="rect">
            <a:avLst/>
          </a:prstGeom>
        </p:spPr>
      </p:pic>
      <p:pic>
        <p:nvPicPr>
          <p:cNvPr id="21" name="Picture 20" descr="Facebook_ico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388" y="5894386"/>
            <a:ext cx="912282" cy="963612"/>
          </a:xfrm>
          <a:prstGeom prst="rect">
            <a:avLst/>
          </a:prstGeom>
        </p:spPr>
      </p:pic>
      <p:pic>
        <p:nvPicPr>
          <p:cNvPr id="22" name="Picture 21" descr="TwitterIc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5894386"/>
            <a:ext cx="482203" cy="963612"/>
          </a:xfrm>
          <a:prstGeom prst="rect">
            <a:avLst/>
          </a:prstGeom>
        </p:spPr>
      </p:pic>
      <p:pic>
        <p:nvPicPr>
          <p:cNvPr id="24" name="Picture 23" descr="firefox-for-twitt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287</Words>
  <Application>Microsoft Macintosh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Who’s Targeted?</vt:lpstr>
      <vt:lpstr>What to do</vt:lpstr>
      <vt:lpstr>What is Cyberbullying? </vt:lpstr>
      <vt:lpstr>Resources</vt:lpstr>
    </vt:vector>
  </TitlesOfParts>
  <Company>SCPS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SSMS</dc:creator>
  <cp:lastModifiedBy>SSMS</cp:lastModifiedBy>
  <cp:revision>19</cp:revision>
  <dcterms:created xsi:type="dcterms:W3CDTF">2013-04-26T15:44:26Z</dcterms:created>
  <dcterms:modified xsi:type="dcterms:W3CDTF">2013-04-26T15:44:59Z</dcterms:modified>
</cp:coreProperties>
</file>